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72" r:id="rId6"/>
    <p:sldId id="275" r:id="rId7"/>
    <p:sldId id="276" r:id="rId8"/>
    <p:sldId id="267" r:id="rId9"/>
    <p:sldId id="262" r:id="rId10"/>
    <p:sldId id="258" r:id="rId11"/>
    <p:sldId id="261" r:id="rId12"/>
    <p:sldId id="277" r:id="rId13"/>
    <p:sldId id="260" r:id="rId14"/>
    <p:sldId id="278" r:id="rId15"/>
    <p:sldId id="259" r:id="rId16"/>
    <p:sldId id="27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486F-59A0-472E-A509-564707B551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AB22-6C11-4516-8EBA-0EF7C372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AB22-6C11-4516-8EBA-0EF7C372EE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0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779320-424C-41A7-A37F-EC99A9183182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DE7EE9-E07D-48F6-8D98-0B96CCF4BF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crsi.org/index.cfm/engineering/floor&amp;ei=-elCVLCcKZSxyASzk4LwAg&amp;bvm=bv.77648437,d.aWw&amp;psig=AFQjCNH94MaGW2DIe-tUSN_Pgc8IlaWXXQ&amp;ust=1413757762201194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w&amp;url=http://www.all-concrete-cement.com/composite-metal-deck.html&amp;ei=PutCVOqOPMykyATDwoH4CQ&amp;bvm=bv.77648437,d.aWw&amp;psig=AFQjCNGFXyCzGPmNK8q467DjP55zD8bPew&amp;ust=1413758043122656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google.com/url?sa=i&amp;rct=j&amp;q=&amp;esrc=s&amp;source=images&amp;cd=&amp;cad=rja&amp;uact=8&amp;ved=0CAcQjRw&amp;url=http://www.nexus.globalquakemodel.org/gem-building-taxonomy/overview/glossary/composite-steel-deck-and-concrete-slab--fme3&amp;ei=S-pCVNrQF8mmyATivoLADw&amp;bvm=bv.77648437,d.aWw&amp;psig=AFQjCNE6S_6SVnm3jKaWJEhNoC4yX7Ke-g&amp;ust=14137578753945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all-concrete-cement.com/composite-metal-deck.html&amp;ei=PutCVOqOPMykyATDwoH4CQ&amp;bvm=bv.77648437,d.aWw&amp;psig=AFQjCNGFXyCzGPmNK8q467DjP55zD8bPew&amp;ust=141375804312265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w&amp;url=http://www.all-concrete-cement.com/composite-metal-deck.html&amp;ei=PutCVOqOPMykyATDwoH4CQ&amp;bvm=bv.77648437,d.aWw&amp;psig=AFQjCNGFXyCzGPmNK8q467DjP55zD8bPew&amp;ust=141375804312265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420035" cy="2048436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8621 Georgia Avenue</a:t>
            </a:r>
            <a:br>
              <a:rPr lang="en-US" sz="3200" dirty="0" smtClean="0"/>
            </a:br>
            <a:r>
              <a:rPr lang="en-US" sz="3200" dirty="0" smtClean="0"/>
              <a:t>Silver Spring, MD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By: Nick </a:t>
            </a:r>
            <a:r>
              <a:rPr lang="en-US" dirty="0" err="1" smtClean="0"/>
              <a:t>Dastalfo</a:t>
            </a:r>
            <a:endParaRPr lang="en-US" dirty="0" smtClean="0"/>
          </a:p>
          <a:p>
            <a:pPr algn="ctr"/>
            <a:r>
              <a:rPr lang="en-US" dirty="0" smtClean="0"/>
              <a:t>Structural Option</a:t>
            </a:r>
          </a:p>
          <a:p>
            <a:pPr algn="ctr"/>
            <a:r>
              <a:rPr lang="en-US" dirty="0" smtClean="0"/>
              <a:t>Advisor: Dr. Boothby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171" y="19812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025422" cy="18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Alternates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#1: Two Way Flat Plate Slab</a:t>
            </a:r>
          </a:p>
          <a:p>
            <a:endParaRPr lang="en-US" dirty="0"/>
          </a:p>
          <a:p>
            <a:r>
              <a:rPr lang="en-US" dirty="0"/>
              <a:t>Alternate </a:t>
            </a:r>
            <a:r>
              <a:rPr lang="en-US" dirty="0" smtClean="0"/>
              <a:t>#2: Composite Steel</a:t>
            </a:r>
          </a:p>
          <a:p>
            <a:endParaRPr lang="en-US" dirty="0"/>
          </a:p>
          <a:p>
            <a:r>
              <a:rPr lang="en-US" dirty="0"/>
              <a:t>Alternate </a:t>
            </a:r>
            <a:r>
              <a:rPr lang="en-US" dirty="0" smtClean="0"/>
              <a:t>#3: Non-Composite Steel</a:t>
            </a:r>
            <a:endParaRPr lang="en-US" dirty="0"/>
          </a:p>
        </p:txBody>
      </p:sp>
      <p:sp>
        <p:nvSpPr>
          <p:cNvPr id="4" name="AutoShape 2" descr="data:image/jpeg;base64,/9j/4AAQSkZJRgABAQAAAQABAAD/2wCEAAkGBxQTEBUUExQUFRQUGBkVFRcYFBQaFBcUFRUYFxQUFRYYHTQgHBolGxgdITEhJSksOi8uGB8zODMtNygtLjcBCgoKDg0OGRAQGCwcHxosLCwsLDQsLCwsLCwsLCwsLCwrLCssLiwsLCwsLCwsLCwsKywsLCw3KysrMjcrKys3N//AABEIAGsAeAMBIgACEQEDEQH/xAAcAAEAAgMBAQEAAAAAAAAAAAAABgcDBAUCAQj/xABCEAABAwEGAQkEBwQLAAAAAAABAAIDEQQFBhIhMVEHEyJBYXGBkcEyYqGxIyRCUpKi0RSyw/AlM0NTY3JzgoOz4v/EABcBAQEBAQAAAAAAAAAAAAAAAAADAQL/xAAgEQEBAAICAgIDAAAAAAAAAAAAAQIRIUESUTNCAxMx/9oADAMBAAIRAxEAPwC8UREBERAREQEREEOvW8JHwvOYg5C4ZSQAaV0pwXSwXfLrTZyZKZ2OyE/e6IIdTqOvwXEtQ6Dh7rh+UhfeS1/0cw95h8wR6IJyiIgIiICIiAiIgxWi0NYKuNOHE9wWCx3lHISGmjh1HQnuXPxI7pRjsf8AAsXGus/WWf5vQoy1NUREaIi8veAKkgAbkmgHighNr9p47Xj4kLU5Jpq/tA7Ij/2LNarQ3O81qMzjptTMda9yjFyX7Hd0lWOE3OENlaKaNFSC07VBOxOvYhVyItS67yitEYkicHNPmDwI6j2LPLMG71qdgBU6b/z2oMiLUgvBjpHRbPaAcppUtOzh2LbQEREBERBHsSv+kaODa/iP/lcy4dbS3vJ+BW7iVw54a/YHzd+qj8V7tsz+cc5oIBpmPEU2GpRlWOtC2XxFHoXAng3U+NNlV98Y+e/RuZ35GeQ1KidtvmaTQvIb91vRHw1W6rLnItS98dtZo0tZ3nM/8I0HjVQW+sayPPRBdwdIa07mjQKKCPsX3mCeorfFxc69Wu8ZZT03uI4bN8hovBkaBUkKM3taHtlcytKH0qt654+ccGnQ5a+S1zylGHsVvskueImhoHA+w4DqcPXqVz3LieG2NY5ho8VD2EjM0EVqOLat3VHx3Ywdq37E50Tg6Iljm7ELLHUy9rZldlveI/3kRHlmUtVU3diQz2yxl7aPY4sfT2Tm0a4cNzorWXKkEREa415YkiirrUioOoDQRpq49qh16Y/row+DNB4vPoF2cR8n8NpcXte+N5qd8zCT7p28D4KtcT4Mt9mBLIeeYPtx1dTvYOl8FskcZZWdM1svyaQnXLXhq7xcdVynRVJJ1PE6nzUMlvGfnQwuIOYAgabkaUUqstscSBQu7updxO5b/raEI4L3zazhi9ZFrGvzac2tkMX0MQcd2HBJI6Q/aPyFFqx3fzVsAGxBHwUvs46IXNnj+mrwPzCn2prg5tehGs+RfH0AqepUTaNpfQinVqp/g7Hm0VqOmzZTuOx/Hv8ANVnaLSBU7pDPXcFvlVZZsxzsfpJrgRUGoOoI2I4oqmwHiqSOVkHSkieQ0AgksJNMzSOriEU7F5draRERqlsU3IyS85pCNS8flaB6LBh/Csssk4jy1YGmh0qHF2x8F27xaXWuQ/4jvg4qU4GZ0pj10j+ci2VO4y1Xluu6WE0ljcw9o0Pcdj4LWAV6zRNcMrgHA7ggEeRUWvnAcEusbnQu93Vni0+hC6mTLh6VrRegFjxdhyaxFnOPDxJmykE/ZpXQ7e0F6wpdE1sk5uN7WZG5iXVIy1ApQdeq6T53p07FDVgNOK5dubS0Edo+Sldquv8AZnc0XZyACTSgqRXaq4LwBeENaEGSKoO1M4FFLtfXDzDZHv0Yx7zwa0uPwC34sFWyUVcwRin2nCvkFbbGACgAA4AUC9Lryc/rj8vWkfRnuqrswZhmyPsVnmMLXufG0kuqdaa6bKoLfZqPlj+6Xt/CSPRXRyWTZrqg90OZ+F5C3Jx+KJPZ7MxgoxrWjg1oA+CLKi4XERfHOoCeGqCtQwOkLvvEu8ySpHglv9d/sHln/VR6xHUV4eilWEmUZIffp5NH6ozt30REarTln2svfL/DXP5Ij9bk7Yj++1dLllHRsvfL/DXM5Jz9cd/pH95q7+qF+R3MfWoQS85I2TIQOk2N7m1A2LgKA95UEs9vNptTHQxTuo5m0Tz7Lq16INB3q+nNqKHUFfGMAFAABwGy4XekREFF3pYv6RtDaf2r/wAzifVTzkid9Rcz7krh5hrvVcDErBDeMr5A9rXuDmnI4h3RFcpA11Xe5MGuAtPQkawva5hexzc1cwNMw10A24rqpYTVqcoiLlUXwhfUQR+14MsUjw90AzDg57fMArsWKxMibljaGt3oOO3WthEBERBW/LIOjZu+X5Rrk8lR+u/8bvRWTiC54bSwCaMPy1y6uBFd6FpB6h5LUw5h2zQEPijyvy0rme40O/tErrfGk7hfLaQIiLlQREQK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BUUExQUFRQUGBkVFRcYFBQaFBcUFRUYFxQUFRYYHTQgHBolGxgdITEhJSksOi8uGB8zODMtNygtLjcBCgoKDg0OGRAQGCwcHxosLCwsLDQsLCwsLCwsLCwsLCwrLCssLiwsLCwsLCwsLCwsKywsLCw3KysrMjcrKys3N//AABEIAGsAeAMBIgACEQEDEQH/xAAcAAEAAgMBAQEAAAAAAAAAAAAABgcDBAUCAQj/xABCEAABAwEGAQkEBwQLAAAAAAABAAIDEQQFBhIhMVEHEyJBYXGBkcEyYqGxIyRCUpKi0RSyw/AlM0NTY3JzgoOz4v/EABcBAQEBAQAAAAAAAAAAAAAAAAADAQL/xAAgEQEBAAICAgIDAAAAAAAAAAAAAQIRIUESUTNCAxMx/9oADAMBAAIRAxEAPwC8UREBERAREQEREEOvW8JHwvOYg5C4ZSQAaV0pwXSwXfLrTZyZKZ2OyE/e6IIdTqOvwXEtQ6Dh7rh+UhfeS1/0cw95h8wR6IJyiIgIiICIiAiIgxWi0NYKuNOHE9wWCx3lHISGmjh1HQnuXPxI7pRjsf8AAsXGus/WWf5vQoy1NUREaIi8veAKkgAbkmgHighNr9p47Xj4kLU5Jpq/tA7Ij/2LNarQ3O81qMzjptTMda9yjFyX7Hd0lWOE3OENlaKaNFSC07VBOxOvYhVyItS67yitEYkicHNPmDwI6j2LPLMG71qdgBU6b/z2oMiLUgvBjpHRbPaAcppUtOzh2LbQEREBERBHsSv+kaODa/iP/lcy4dbS3vJ+BW7iVw54a/YHzd+qj8V7tsz+cc5oIBpmPEU2GpRlWOtC2XxFHoXAng3U+NNlV98Y+e/RuZ35GeQ1KidtvmaTQvIb91vRHw1W6rLnItS98dtZo0tZ3nM/8I0HjVQW+sayPPRBdwdIa07mjQKKCPsX3mCeorfFxc69Wu8ZZT03uI4bN8hovBkaBUkKM3taHtlcytKH0qt654+ccGnQ5a+S1zylGHsVvskueImhoHA+w4DqcPXqVz3LieG2NY5ho8VD2EjM0EVqOLat3VHx3Ywdq37E50Tg6Iljm7ELLHUy9rZldlveI/3kRHlmUtVU3diQz2yxl7aPY4sfT2Tm0a4cNzorWXKkEREa415YkiirrUioOoDQRpq49qh16Y/row+DNB4vPoF2cR8n8NpcXte+N5qd8zCT7p28D4KtcT4Mt9mBLIeeYPtx1dTvYOl8FskcZZWdM1svyaQnXLXhq7xcdVynRVJJ1PE6nzUMlvGfnQwuIOYAgabkaUUqstscSBQu7updxO5b/raEI4L3zazhi9ZFrGvzac2tkMX0MQcd2HBJI6Q/aPyFFqx3fzVsAGxBHwUvs46IXNnj+mrwPzCn2prg5tehGs+RfH0AqepUTaNpfQinVqp/g7Hm0VqOmzZTuOx/Hv8ANVnaLSBU7pDPXcFvlVZZsxzsfpJrgRUGoOoI2I4oqmwHiqSOVkHSkieQ0AgksJNMzSOriEU7F5draRERqlsU3IyS85pCNS8flaB6LBh/Csssk4jy1YGmh0qHF2x8F27xaXWuQ/4jvg4qU4GZ0pj10j+ci2VO4y1Xluu6WE0ljcw9o0Pcdj4LWAV6zRNcMrgHA7ggEeRUWvnAcEusbnQu93Vni0+hC6mTLh6VrRegFjxdhyaxFnOPDxJmykE/ZpXQ7e0F6wpdE1sk5uN7WZG5iXVIy1ApQdeq6T53p07FDVgNOK5dubS0Edo+Sldquv8AZnc0XZyACTSgqRXaq4LwBeENaEGSKoO1M4FFLtfXDzDZHv0Yx7zwa0uPwC34sFWyUVcwRin2nCvkFbbGACgAA4AUC9Lryc/rj8vWkfRnuqrswZhmyPsVnmMLXufG0kuqdaa6bKoLfZqPlj+6Xt/CSPRXRyWTZrqg90OZ+F5C3Jx+KJPZ7MxgoxrWjg1oA+CLKi4XERfHOoCeGqCtQwOkLvvEu8ySpHglv9d/sHln/VR6xHUV4eilWEmUZIffp5NH6ozt30REarTln2svfL/DXP5Ij9bk7Yj++1dLllHRsvfL/DXM5Jz9cd/pH95q7+qF+R3MfWoQS85I2TIQOk2N7m1A2LgKA95UEs9vNptTHQxTuo5m0Tz7Lq16INB3q+nNqKHUFfGMAFAABwGy4XekREFF3pYv6RtDaf2r/wAzifVTzkid9Rcz7krh5hrvVcDErBDeMr5A9rXuDmnI4h3RFcpA11Xe5MGuAtPQkawva5hexzc1cwNMw10A24rqpYTVqcoiLlUXwhfUQR+14MsUjw90AzDg57fMArsWKxMibljaGt3oOO3WthEBERBW/LIOjZu+X5Rrk8lR+u/8bvRWTiC54bSwCaMPy1y6uBFd6FpB6h5LUw5h2zQEPijyvy0rme40O/tErrfGk7hfLaQIiLlQREQKIiICIiD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BUUExQUFRQUGBkVFRcYFBQaFBcUFRUYFxQUFRYYHTQgHBolGxgdITEhJSksOi8uGB8zODMtNygtLjcBCgoKDg0OGRAQGCwcHxosLCwsLDQsLCwsLCwsLCwsLCwrLCssLiwsLCwsLCwsLCwsKywsLCw3KysrMjcrKys3N//AABEIAGsAeAMBIgACEQEDEQH/xAAcAAEAAgMBAQEAAAAAAAAAAAAABgcDBAUCAQj/xABCEAABAwEGAQkEBwQLAAAAAAABAAIDEQQFBhIhMVEHEyJBYXGBkcEyYqGxIyRCUpKi0RSyw/AlM0NTY3JzgoOz4v/EABcBAQEBAQAAAAAAAAAAAAAAAAADAQL/xAAgEQEBAAICAgIDAAAAAAAAAAAAAQIRIUESUTNCAxMx/9oADAMBAAIRAxEAPwC8UREBERAREQEREEOvW8JHwvOYg5C4ZSQAaV0pwXSwXfLrTZyZKZ2OyE/e6IIdTqOvwXEtQ6Dh7rh+UhfeS1/0cw95h8wR6IJyiIgIiICIiAiIgxWi0NYKuNOHE9wWCx3lHISGmjh1HQnuXPxI7pRjsf8AAsXGus/WWf5vQoy1NUREaIi8veAKkgAbkmgHighNr9p47Xj4kLU5Jpq/tA7Ij/2LNarQ3O81qMzjptTMda9yjFyX7Hd0lWOE3OENlaKaNFSC07VBOxOvYhVyItS67yitEYkicHNPmDwI6j2LPLMG71qdgBU6b/z2oMiLUgvBjpHRbPaAcppUtOzh2LbQEREBERBHsSv+kaODa/iP/lcy4dbS3vJ+BW7iVw54a/YHzd+qj8V7tsz+cc5oIBpmPEU2GpRlWOtC2XxFHoXAng3U+NNlV98Y+e/RuZ35GeQ1KidtvmaTQvIb91vRHw1W6rLnItS98dtZo0tZ3nM/8I0HjVQW+sayPPRBdwdIa07mjQKKCPsX3mCeorfFxc69Wu8ZZT03uI4bN8hovBkaBUkKM3taHtlcytKH0qt654+ccGnQ5a+S1zylGHsVvskueImhoHA+w4DqcPXqVz3LieG2NY5ho8VD2EjM0EVqOLat3VHx3Ywdq37E50Tg6Iljm7ELLHUy9rZldlveI/3kRHlmUtVU3diQz2yxl7aPY4sfT2Tm0a4cNzorWXKkEREa415YkiirrUioOoDQRpq49qh16Y/row+DNB4vPoF2cR8n8NpcXte+N5qd8zCT7p28D4KtcT4Mt9mBLIeeYPtx1dTvYOl8FskcZZWdM1svyaQnXLXhq7xcdVynRVJJ1PE6nzUMlvGfnQwuIOYAgabkaUUqstscSBQu7updxO5b/raEI4L3zazhi9ZFrGvzac2tkMX0MQcd2HBJI6Q/aPyFFqx3fzVsAGxBHwUvs46IXNnj+mrwPzCn2prg5tehGs+RfH0AqepUTaNpfQinVqp/g7Hm0VqOmzZTuOx/Hv8ANVnaLSBU7pDPXcFvlVZZsxzsfpJrgRUGoOoI2I4oqmwHiqSOVkHSkieQ0AgksJNMzSOriEU7F5draRERqlsU3IyS85pCNS8flaB6LBh/Csssk4jy1YGmh0qHF2x8F27xaXWuQ/4jvg4qU4GZ0pj10j+ci2VO4y1Xluu6WE0ljcw9o0Pcdj4LWAV6zRNcMrgHA7ggEeRUWvnAcEusbnQu93Vni0+hC6mTLh6VrRegFjxdhyaxFnOPDxJmykE/ZpXQ7e0F6wpdE1sk5uN7WZG5iXVIy1ApQdeq6T53p07FDVgNOK5dubS0Edo+Sldquv8AZnc0XZyACTSgqRXaq4LwBeENaEGSKoO1M4FFLtfXDzDZHv0Yx7zwa0uPwC34sFWyUVcwRin2nCvkFbbGACgAA4AUC9Lryc/rj8vWkfRnuqrswZhmyPsVnmMLXufG0kuqdaa6bKoLfZqPlj+6Xt/CSPRXRyWTZrqg90OZ+F5C3Jx+KJPZ7MxgoxrWjg1oA+CLKi4XERfHOoCeGqCtQwOkLvvEu8ySpHglv9d/sHln/VR6xHUV4eilWEmUZIffp5NH6ozt30REarTln2svfL/DXP5Ij9bk7Yj++1dLllHRsvfL/DXM5Jz9cd/pH95q7+qF+R3MfWoQS85I2TIQOk2N7m1A2LgKA95UEs9vNptTHQxTuo5m0Tz7Lq16INB3q+nNqKHUFfGMAFAABwGy4XekREFF3pYv6RtDaf2r/wAzifVTzkid9Rcz7krh5hrvVcDErBDeMr5A9rXuDmnI4h3RFcpA11Xe5MGuAtPQkawva5hexzc1cwNMw10A24rqpYTVqcoiLlUXwhfUQR+14MsUjw90AzDg57fMArsWKxMibljaGt3oOO3WthEBERBW/LIOjZu+X5Rrk8lR+u/8bvRWTiC54bSwCaMPy1y6uBFd6FpB6h5LUw5h2zQEPijyvy0rme40O/tErrfGk7hfLaQIiLlQREQKIiICIi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609600"/>
            <a:ext cx="1428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data:image/jpeg;base64,/9j/4AAQSkZJRgABAQAAAQABAAD/2wCEAAkGBxQSEhUUEhQVFBQVFBUYFRQYEhUVFBUUFRUWFhQWFRYYHCggGBolHBUUITEhJSksLi4uFx8zODMsNygtLisBCgoKDg0OGxAQGywkICQsLCwsLCwsLCwsLCwsLCwsLCwsLCwsLCwsLCwsLCwsLCwsLCwsLCwsLCwsLCwsLCw3K//AABEIAMABBwMBIgACEQEDEQH/xAAcAAACAgMBAQAAAAAAAAAAAAAABAMFAQYHAgj/xABHEAABAwICBQYLBQYGAgMAAAABAAIDBBEhMQUSQVFhBhMiUnGBBzIzVHORkpShstIVNEKxwRQjYnKCs0Nj0eHw8RYkF2Si/8QAGgEBAAMBAQEAAAAAAAAAAAAAAAECBAMFBv/EACoRAAICAQMDAwQCAwAAAAAAAAABAhEDBCExBRJBMlHwEzM0YSKhI3Gx/9oADAMBAAIRAxEAPwDfankbDNSRcwyGCURMIcKeItcdQYPBYc9+xc1r45oJHRyxxsc3Cxp4MthB1LEcV3LQ/kIfRR/IEnyj5PRVkerILOHiSDxmHhvG8IDh7qt42RG//wBeD6E1o/SwY8c5BBMw5h1PDccWnUzXrlFoOWkk5uUYG5a8DovA2tO/eNiqZMvyKEnUtHQUc7NaOCnI2j9nhDm8CNXBNDQ9P5vT+7w/SuX0FbJBLrxusbC+4jcRtXROT3KGOqbbBkgzZfO2ZbvCAc+yKfzan93i+lH2PT+b0/u8X0p0rA7VIoT+yafzen93i+lH2RT+b0/u8X0p1CUBMaHp/Nqf3eL6Vj7Ip/N6f3eL6U7demRE7EAh9kU/m9P7vF9KPsin83p/d4vpT1XE5trC98+CaiibbHO3rQFOND0/m9P7vF9KBoan83p/d4fpXvXfrm46N7YY9ih0lMWA2J3qGCT7Hp/N6f3eL6Vj7Ip/N6f3eL6VRO5QyMd+F43WsfWFaaK5QxTnVxY/qOtj/KcipA19kU/m1P7vF9KDoen83p/d4vpTgWSgoSGiKfzan93i+lH2PT+bU/u8P0p0LKUKEDoen83p/d4vpR9kU/m1P7vF9KdWUoUInRFP5tT+7xfSg6Ip/N6f3eH6U6VgJQoT+yKfzen93i+lZ+yKfzen93i+lOrzh396UKE/sin83p/d4vpWfsin83p/d4vpTlkXShQn9kU/m1P7vF9KwdE0/m1P7vF9KdCCEoUJHRNN5tT+7RfShOlCUKL3Q/kIfRR/IE4k9D+Qh9FH8gTiggT0toyOpjMczQ5p9YOwtOw8VxnldyTlonXxkhLujJx2NeNjvgeGS7koqmnbI0se0Oa4WLSLgjcQgPm8uuTjl+ibp3apBaSCDcEYEFbTyx5Bupi+anBfCcXNzdF+rm8cxt3rUIn2zQmzeuTvKsOtHUHVdezZNjv5txW4ahtlhvXF2Xv3rt4aXgAHDVFz3BRZJFBFrY5jLDepHUwt0bl18r4KKhrY3tdzRDi0kEjY4EggjuK9wOsCOcIJ4C6uVZJKQ3otaQXZnMjBR0BeX6uIF8TvA2r1JVtGZud20neRn8EtBUPJJF3XywIA9eNuwKNwPVwaH8SLdoCRrC7VcWmzi06uGRthhtVadIvdLzYGINjmT3ZD4JvS0rIIjJI6+GAJI1jewFm2ulULEKDS8gZ/7gbFYePrNaHE4AapIIPC21Q6Tq4gwl7iG2zAsLcC79AVR09TIWvAjbzb3l2q4azw059D8TeF7rwdDmzZGOFTG1xIZlqjDBlzjbcclFIixJ2kGSNOrCWNJwe6TWe622wAACqKuUg3GBGNxgb7MVsD6TntYxuBO2MjVcDuI3qh0jC5hs9pabbsO5CUzZeT/LMgBlSCf8weN/UNvaFuNJVslGtG4Oadx/PcuOsw44ZqWiqZInh8bi08NvaNoQsdkWCL2xtj/wA2qi5N8pWVI1TZswGLNjuLN/Yr8KUwYuhZRdSDAWQMl5AWQgC1svzWUELBQAQsWWVlAYQhCAAhZCEBeaH8hD6KP5AnEnofyEPoo/kCcVSoIQhAYIuuc8s+Qd7zUgxzfCNu8x7v5fUujoQHznqm/fbvvku2upyAwssTYXBcQLFuJGBxvZV3LDkW2pvLDZk+Z2Nktsdudx9aqtIaQe6XVkMrGNAaWA6hw2uIxPrSg2YqdSOWbUdDFUdF13kuDg43JIuAN17FS6M5QQvaedJa9vjNJJvjmwCwLe5I12g45iZGudzgILZNYuLbZZ7OCXFUJCIKsc3MPJTNwa7i12/+E4KxWy9bpvWBEML5BfMN1Bh2LEWlZxlT6t8L3wGO02UdBpd9PaGpAAJ6Ew8V3Bw2O4J6srf4ehmNxO26ii1oWaKkuBLoYQ4gBwGs8961nSlMRUOkkkM4b0Wlw8TG7i0bLkZ8FtRkBthlluHYqzSejw/WNgL5jelIr3WVMcgcy4IJEj8Rnq2aR+qmJIs5jtRzgHXtdrwctdu3tGKSmD4hqtbn2WCcip5XsbqsJ1WtF8m2B6zsNpUg8azZnAPvDOB0SCMf5XZPbwWKs3bzdU0WNgJB4pOz+RyeqKKMkse9paXdFou999li3AO43S81eyFlnNfKzEPdI5tw05XY3xh33Qg1ys0M+LLps2EC57wF5ZyenIuW8023jSuEbf8A9Y/BbNPXPYAYCNQNxiYzm7je1+d+BKpdI0Jq3EsAY62Je86x/oth23U9pbuKCeIQPHNzNkcBcvj1rNNzgCbXI3hbfoDlo7xagawH+IB0v6m7e0LSJKYxvLHAtI2f6cFNTtu7DI5qhZHZKWqZKNaNzXDgb+sbFMVx9sz45NeNxa4ZEG1+3etz0TyxabNqLNOWuPFv/ENiEm2FZuvDJA4AtsQdoNwRvwXpWsGboQEJYMALJUradx2EdqkjpHEXz3hVsCq9tjccmkp9kTWjEDK+Oagu6xNzc5C+Qslg8/slszb42Qh0zSBc2G0naUKLYLTQ/kIfRR/IE4k9Dfd4fRR/IE4pKghCEAIQhABVVpvQrKgdV4HReM+w7wrVCBo5m9stNIWuFuGxw3tO1T1UEdUwtIuPiDvB2FbxpTRrJ2arx2O2tO8LQ9I6OlpX45fhfbBw3HceCtyUaaKo1ElOOaq/3tOcGykXLBsEn+qfgY+LV1L1EDvFt03svla3jt4570y6sifGRKWtuLHWNgQQqWp0pJC5hje6eC2rzOqRYNHjNIaAe0oiDYwzVObQM9Um7h/S25UvPgjC7uPiDvzPwC1zRvOPvPSCNrHHpwa5Jc7bssx35qxZpOJzS8O5twwcx2BvuI3qX+gNuabXaGt4husfW+6otK0zi4Okc94GwuJb3hO0ulXvJEcLiBte7m9b+UEXsiWnnkzeyMHMMbrut/M7D4KCSin0u2OSMBrnua8HUaMf9hisCidM796cdSQsaPFY5rSRfeeKeOghES5l3E5lxu49hyHYqCfTwjebHXc0EWb4ouLEFx22OxQSOaI0sNbmql8bZWgXAIBOGdlavbDI/UDi2QAFjsWuIO1t8Ht4Kh5Hziaplk1W3OqLjHxRbMq5kibIHNcLhtidhbckBzTmDxC6Nuir5F9LUusA2osDkyoaOj2P3dnqVDLQPgd09viuGLT3rZm1TohaQGWLa+wL2j/Mb+MfxBSfsnR1oCJIjnCTdhH+W7YeB+C58kp0ag59yvDoy4W23vmr/wD8aMt304e3E60bwQAdtnHL8lG7QzIcamoYw28SMGV/w6I9aUy/ceND6Zlp7ahu3aw4t/27V0fk7WCrjL2jUsdVwOONr4EZhcymrKdzSKeKTPy0jxc26sbcLHiVv3gwI/ZpcD5U39huChk2bDTwA7+GwKRrtUXGGN7DOwOKzFJjiLXOA7Bms9HAA2Fx6tqEmJak4b3DAEcV7D7HVxvnlhh/2vFa7azsJ2gcPgoonWIOd95yUAnjZfWLscxe69wgZX/34Kr0/ptlJE6WbWtcCzQNYknAC5Wif/KVmuaymOR5smQEhx2vAGW2w3KspqOzOkMU5q0jqIiA/DfH/pC+cKjlRX88Jn1EjnNvbpHUGsCCAwYDNCKSIeOS2aPpbQ33eH0UfyBOJLQ33eH0UfyBOq5yBCEIAQhCAEIQgBQ1VM2Rpa8BzTmD/wAwUy8vdYXOAG3IIDn2nuT5gOsBrx3uDa5Ydmt/qsUdeHdF+ewq/wBNcs6KBruclD7DFkYMp7CG3HrXNP8Ay+lnnLYWviYfF5wtsTuFidUbrlO5MiWKSV0XekNDvjfz1KdST8Tf8OQbnDK68wVEdXiLwVTMwcDhvH42/EJujryBquy3/oo9M6EEwD2u1ZG4tkbmO3eFYoeqesu7m5xzcoyP4XcWu2p7WINnYHrbD2qjgrA8imrmhsn4JRg152Oa78Lk/E6SFwilBlY7Bkgbc9j2jI8VNEDVVAJGOY7DWBGHHcuZaf5My0/SuHNJwcPhrDYV1MwFuDiA3+I2cOwAEn1KGpjjkZqvBka7A36DfXi78lFEpnPfBw0NkkAsOC2qko5S6RxjLGObqh8jhG24frAjWxPcvGial8dRJC2GKnY3xTGzpSAjAmR1yUaSglxeCXk7XEkt7eHYrS9KHkYa2JuteQvLQCWxDIE2HTdYHHclZ9JMga50UccJcQbvu/WO4DxQ47w3aqkVbmOc1lpJXCzgPFaL36bu1TaNoBrSOlIkkEbS12xpD8WsGzxlWyaGp9KuqiIzHI19tYa8upY7CxuThwsibREk7B+1HBoGEerY7yTa4tuGGK9OjbIC1wvq9K4wc3YCDmDdWtNM1sYLpMG4Oe9wHrOATgmjUa/Qz4RrM6ce8Zj+YLdfBpL/AOvIL2/enu6DFVz6dpQ1z2zMOrm1ubzuaCMb78lqtJ4R56eYakMccBkDpWC73PGR6RsAbbhsXPuXudFCfLR28NJtv3/msOay2G3HsWKGuZIyN7Hh7JGhzTwIuCvMsRuWZDYd2NxdWIPEoJBGwXJ/S6KK4A4KGbSEQ12OljGoP3l3tBGOGtjgtX0n4QaaEPEbjM/8Oo3oD+s4W7FRySReMJS2SNa8LOmecqGwNN2xC7+Mjht7G29a0RSVVQ6SR8jjdz3FzjxJUSxyl3Oz18UOyKQIQhQnRakfUOhvu8PoY/kCcSWhvu8PoY/kCdXoHhAhCEAIQhACwVlCA5Xys5f1MVVLTRtbDzZ6Li27nsIBD262Fsd2xabX6UmnP76WSTg55Le5uQ9S7Dy05IRaQjAd0JmYxTAdJh3HrMO0fquI1UUkEz6eoAbNGbHquBF2ubwIKx6mM+U9j2en5cL/AItJS9zNlU6R0bm6Pvb+oVuhZYScXaPUzYY5Y1I88nOVBZaOc9HJr8y3g7hxXQaCvLbY6zDljfvB3LmGkNHB/Sbg74OXrQHKF9MdSS7o74t/Ezi3hwXo4symj5zV6OWJnWNK00U0R1i0DME26J3i/wCSp5OVDoZHNkLXxEXaYLMDRsDwD8SV4pHxSasoDZBbok4jjhvWxRtjmYRqjEWLbDLcV2TMP+yp0VBMx2vG1pgkN9TnNdzb5u1to4XuE1X10UZweNfbG27ie4ZFR6M0a6le7Ue4wn/CIvqneDuT1TW00PSkkii1zm5zWFxOGWZU2KK+hq5n6zmRNjGwSOOv2loGAXn7LfJczTOcD+Bn7tvwxKtHQXedh2EfqvJcQbOwPwKAppdCNa0iIBu8b+N87pGKFrL3BB2k5+vctoOKVqaRrxY542O1GLKOjqGmR9jg6ItwFxe+s3ELV+V9ZryCIZRDHcZHeN6sB61tNeTTMMhAswdHDouf+Eeu3cudOcSSSbk4k7STms2ee3aehosVvuZ5Q5oIsRcIQsp6NG38iOV7aKJ0UrXyMB1oQ0i7SfGbibau3gmdL+E6qkuIQ2Bp2gaz/aOHwWjpmhptdxvkFaWaVbs5w0sHLZbkEry4lzjrEm5JNySdpQYiBcggdiumUTAQQMRxUs0YcCDt/PYs7zb7HoR0jp7mvLKl/ZnaxABJBTlPo3r9wB/Mro5pHCOGctqK5YV5FRsbsud5xQqfVR2WkkfQmhvu8PoY/kCdSWhvu8Poo/kCdXrHy4IQhACEIQAhCEBgri3huoQauKQYEwWPHVkOqfiu1LkvhhZeoiG+nf8A3FyzOoNmnSR7sqT+bHOKGtudR/jbDsP+6sQ0qjbmDbEG/eFNNVPdm49gw/JYZRvg93FncY1Lcs5JWt8Zw/NV1bK15BaO8jEpZCiMaKZMzmqrYf0VpR8DrtxafGbsPZuK3mj0zHzbp2u6LG3cNt9jSN5Nh3rm69BxxFzY5jYbZXWiGRx2MOXTRybmzP5d1Rdf92G7Gc3cDvzv3rWtKSGoeZJTd7vxbQNgG4cF5WFRzk/J0WHGtkjofg708ZGfs8pvLE3oG/lIRgMTtbgD3FbhIW6pLyA3eTYDvK4lSVLontfG4te03a4bNn6r3W18sxvLI5/8ziR3DIdy0LUbcGOehuWz2N907yujhGrA5s7r546rBxcLXPYqSu5dTOwiYyLji88bE4D1LVmtJNhmnBox1sSAdy4Tzy9zXi0Ua2VkNbXSTHWle55/icTbsGQS6u6eia3MAnaSq6up9R2GRy/VcVkUma5aeWOFiqFkC+WKcj0Y4gEkDhtCs5JFIQlLhCau6CHVYN5xKjh0e0Z3cfgnFxnNPg26fA4PuYIQvQZdcTXyeUKdsG9DpWt4lV7r2RbtI2xEoXl9YdmCFNTK3BHe9Dfd4fRR/IE6k9EeQh9FH8gTi98+HBAQhACEIQAhCEALlXhZ+9Qegd/cXVVyrws/eoPQO/uLhqPts29P/Ij88HNHULi42AAvmmItGNHjG/DIJ9C8z6jPo1p4J2QPp2hpAAFwdio1sZVBVM1XuHH81fE+ThqoUk0RIWUw+ieG6xHdtXVtIyxjJ8CyEIUkAhZUsVM52QPbkPiobSJSb2SGtFQ4627Adu1Wijp4tVoG7PtUiyzds9PDDsjQLxNCHCzhcL2sgKp15I44g3xQAvakbCSpREBmociYw9iANupGU5OaH1TRkl5KlxRKUiW4ob6Lc1FJWbkmVhW+mvJR5H4JHzE7VGm6DRksx1YmOedzWk27TkFueh/BrK6xqHiMdVtnP9eQ+K7wxSl6UZc2qx4/XI0KyF3TRXJOlp/EiDndd/Td8cu5C0rSPyzz5dWintFljofyEPoo/kCcSeiPIReij+QJxbTwwQhCAEIQgBCEIAK5V4WfvUHoHf3F1UrlXhZ+9wegd/cXDUfbZt6f+RH54NLQhC8g+qBJyUmtICcRbHidycQrJ0RKClyeBEMMBhlgF7QhVJUUVFVQEO6IuDlw4L3Dos/iNuAxPrVohdHkk9jgtNC7I2wNAAsMOCkXprbqVtPvXJz9zRGHsQL22MlTHVaoX1u4KLb4RbZckrYN5WHStalHzF2ZUZCssTfqZR5EuEMSVhOSgc4nNeQCrDRuhpqg2ijc/iBgO1xwC6Rh4SOc8lK5OkV69NZfYuiaH8GjjY1Mgb/AzE9hccB3LdtE8naem8lE0HrnpP8AaOK0w005c7HmZupYo7R3f9HKdD8iKqex1ObafxSdH1NzK3jQ/g6p47GYmZ27xWeyMT3lbnZZWuGCETzM3UM2Ta6X6IaalZG0NY1rWjINAA+ClssoXYxPcEIQgE9D+Qi9FH8gTiT0R5CH0UfyBOIAQhCAEIQgBCEIAK5V4WfvUHoHf3F0+pqWRtLpHNY0YlznBoA4krj3L3T9PV1TP2aQSiOItc5oOrcvvYOIs7LMLhqPts29P/Ij88GuoQheQfVAhC9tjKNpEpNnhACZbABmsPma1V7r4LdvueGwE8FIIgMyl31ZOWCXc4nMqeyT5K98VwOuqwMktJVOPBQL1ZdFCKKucmBN0WVponk9UVHko3OHWyZ7RwW7aH8GoFjUyX3sjwHe84+oLvDFOXCMebV4sXqlv7HN44i4gNBJOQAuT2BbVobkDUzWLxzTd7/G7mDH12XVNF6FgpxaGNrONruPa44lWAWmGlS9R5ebqkntjVft8mpaI5AU0Ni8GZw2uwbfgwfrdbTDCGgNaA1oyAFgO4KVC0xhGPCPNyZZ5Hc3ZhZQhWOYIQhACEIQAhCEAnofyEPoo/kCcSeiPIReij+QJxACEIQAhCEALBWUIDh/hNpJ4qx5nLnQTm8DiSWM6IDo7HBpzIWmaCj1ZJBuw+JsvpHT+hoqyB8MzbtcM/xNcPFc07CFwWo0NJQVr4KjHWb+6ktZsjW5OHG2BG8LJqMbUZNHqaHOpZIQl4JWtJUrafesPqwMkvJUk8F5SUpH0txjyNktaoZKzckyd6FZYl5K/UfgkfKTtXgoAV1ojktU1NjHGdXru6LPWc+5doxvaKOOTJGKubopFPTUr5CGsaXOOxrS4+oLpmh/BrG2xqJC89RnRb3nM/Bbno/RkUDdWKNrBwGJ7TmVpjpZP1M8zL1THHaCs5bofweVEtjLaFv8WL/ZGXet30TyHpYLEs514/E/Edzcls1llaoYYR4R5mbW5svLpey2PLGACwAAGwYBZWULqZAQhCAEIQgBCEIAQhCAEIQgBCEIBPQ/kIfRR/IE4kNETN5iLpDyUe0dQJvn29ZvtBASIUfPt6zfaCOfb1m+0EBIhR8+3rN9oI59vWb7QQEiFHz7es32gjn29ZvtBASKg5Y8mI6+Axv6L29KKQDpRv2HsORG0K759vWb7QRz7es32ghKbTtHzjPDJDI+CdupNGekNjhse07QVkLsPLnkpFXtY5r2MnjPQkuLFt+kx+9p+CT0RyAp2WM8nOnqghjPhifWsOTTNy/jwe3g6lBY/wDJyv7OZ0dBJK7VjY553NaXH4ZLcND+DiZ9nTuEI3eO/wD0C6ZRwwxN1YxGxu5uqP8AtT883rN9oLrDSxXq3M2bqmSW0FX/AEo9D8jqWnsRGHvH439I9wOA9S2ANXjn29ZvtBHPt6zfaC0KKXB505ym7k7JLIUfPt6zfaCOfb1m+0FJUkQo+fb1m+0Ec+3rN9oICRCj59vWb7QRz7es32ggJEKPn29ZvtBHPt6zfaCAkQo+fb1m+0Ec+3rN9oICRCj59vWb7QRz7es32ggJEKPn29ZvtBHPt6zfaCAkQo+fb1m+0Ec+3rN9oICRCj59vWb7QQg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576388"/>
            <a:ext cx="45053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04656"/>
            <a:ext cx="2514600" cy="183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https://encrypted-tbn1.gstatic.com/images?q=tbn:ANd9GcSXniwp6qSemiw-LyOKfvpi2RZBKK2INa4U8ST6361uBsUb9CR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b="22780"/>
          <a:stretch/>
        </p:blipFill>
        <p:spPr bwMode="auto">
          <a:xfrm>
            <a:off x="4375378" y="4849355"/>
            <a:ext cx="4050844" cy="13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9564" y="2157217"/>
            <a:ext cx="3400450" cy="2905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55862" y="2590800"/>
            <a:ext cx="3673738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Way Flat Plate 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5105401"/>
            <a:ext cx="6777317" cy="879629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Notes:</a:t>
            </a:r>
          </a:p>
          <a:p>
            <a:pPr lvl="1"/>
            <a:r>
              <a:rPr lang="en-US" sz="1600" dirty="0" smtClean="0"/>
              <a:t>Thickness = 9”</a:t>
            </a:r>
          </a:p>
          <a:p>
            <a:pPr lvl="1"/>
            <a:r>
              <a:rPr lang="en-US" sz="1600" dirty="0" smtClean="0"/>
              <a:t>Rebar </a:t>
            </a:r>
            <a:r>
              <a:rPr lang="en-US" sz="1600" dirty="0" err="1" smtClean="0"/>
              <a:t>fy</a:t>
            </a:r>
            <a:r>
              <a:rPr lang="en-US" sz="1600" dirty="0" smtClean="0"/>
              <a:t>=60ksi, Concrete </a:t>
            </a:r>
            <a:r>
              <a:rPr lang="en-US" sz="1600" dirty="0" err="1" smtClean="0"/>
              <a:t>f’c</a:t>
            </a:r>
            <a:r>
              <a:rPr lang="en-US" sz="1600" dirty="0" smtClean="0"/>
              <a:t>= 5ksi</a:t>
            </a:r>
          </a:p>
          <a:p>
            <a:pPr lvl="1"/>
            <a:r>
              <a:rPr lang="en-US" sz="1600" dirty="0" smtClean="0"/>
              <a:t>No drop panels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8" y="2280621"/>
            <a:ext cx="3124200" cy="2654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3288529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42" y="4876800"/>
            <a:ext cx="1598132" cy="14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Way Flat Plate 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299908" cy="3508977"/>
          </a:xfrm>
        </p:spPr>
        <p:txBody>
          <a:bodyPr/>
          <a:lstStyle/>
          <a:p>
            <a:r>
              <a:rPr lang="en-US" sz="2000" dirty="0" smtClean="0"/>
              <a:t>Depth</a:t>
            </a:r>
          </a:p>
          <a:p>
            <a:pPr lvl="1"/>
            <a:r>
              <a:rPr lang="en-US" sz="1800" dirty="0" smtClean="0"/>
              <a:t>Slight increase from 7.25” to 9”</a:t>
            </a:r>
          </a:p>
          <a:p>
            <a:r>
              <a:rPr lang="en-US" sz="2000" dirty="0" smtClean="0"/>
              <a:t>Fire</a:t>
            </a:r>
          </a:p>
          <a:p>
            <a:pPr lvl="1"/>
            <a:r>
              <a:rPr lang="en-US" sz="1800" dirty="0" smtClean="0"/>
              <a:t>Meets at least 2 </a:t>
            </a:r>
            <a:r>
              <a:rPr lang="en-US" sz="1800" dirty="0" err="1" smtClean="0"/>
              <a:t>hr</a:t>
            </a:r>
            <a:r>
              <a:rPr lang="en-US" sz="1800" dirty="0" smtClean="0"/>
              <a:t> requirement</a:t>
            </a:r>
          </a:p>
          <a:p>
            <a:pPr lvl="1"/>
            <a:r>
              <a:rPr lang="en-US" sz="1800" dirty="0" smtClean="0"/>
              <a:t>No additional fire-proofing</a:t>
            </a:r>
          </a:p>
          <a:p>
            <a:r>
              <a:rPr lang="en-US" sz="2000" dirty="0"/>
              <a:t>Weight = 115 </a:t>
            </a:r>
            <a:r>
              <a:rPr lang="en-US" sz="2000" dirty="0" err="1"/>
              <a:t>psf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2323652"/>
            <a:ext cx="3299908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</a:t>
            </a:r>
          </a:p>
          <a:p>
            <a:pPr lvl="1"/>
            <a:r>
              <a:rPr lang="en-US" sz="1800" dirty="0" smtClean="0"/>
              <a:t>$19.84/SF</a:t>
            </a:r>
          </a:p>
          <a:p>
            <a:pPr lvl="1"/>
            <a:r>
              <a:rPr lang="en-US" sz="1800" dirty="0" smtClean="0"/>
              <a:t>$0.32 savings per SF</a:t>
            </a:r>
          </a:p>
          <a:p>
            <a:r>
              <a:rPr lang="en-US" sz="2000" dirty="0" smtClean="0"/>
              <a:t>Lateral Options</a:t>
            </a:r>
          </a:p>
          <a:p>
            <a:pPr lvl="1"/>
            <a:r>
              <a:rPr lang="en-US" sz="1800" dirty="0" smtClean="0"/>
              <a:t>Concrete SW and MF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Conclusion</a:t>
            </a:r>
          </a:p>
          <a:p>
            <a:pPr lvl="1"/>
            <a:r>
              <a:rPr lang="en-US" sz="1800" dirty="0" smtClean="0"/>
              <a:t>Heaviest</a:t>
            </a:r>
          </a:p>
          <a:p>
            <a:pPr lvl="1"/>
            <a:r>
              <a:rPr lang="en-US" sz="1800" dirty="0" smtClean="0"/>
              <a:t>Limited depth</a:t>
            </a:r>
          </a:p>
          <a:p>
            <a:pPr lvl="1"/>
            <a:r>
              <a:rPr lang="en-US" sz="1800" dirty="0" smtClean="0"/>
              <a:t>Viable 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90706" y="4090600"/>
            <a:ext cx="2653816" cy="20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6103" y="2170664"/>
            <a:ext cx="3657600" cy="392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Steel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170664"/>
            <a:ext cx="3020209" cy="3013229"/>
          </a:xfrm>
        </p:spPr>
        <p:txBody>
          <a:bodyPr/>
          <a:lstStyle/>
          <a:p>
            <a:r>
              <a:rPr lang="en-US" dirty="0" smtClean="0"/>
              <a:t>Notes:</a:t>
            </a:r>
          </a:p>
          <a:p>
            <a:pPr lvl="1"/>
            <a:r>
              <a:rPr lang="en-US" sz="1600" dirty="0" smtClean="0"/>
              <a:t>Deck= 2VLI18, 5in. NW Concrete topping</a:t>
            </a:r>
            <a:endParaRPr lang="en-US" sz="1600" dirty="0" smtClean="0"/>
          </a:p>
          <a:p>
            <a:pPr lvl="1"/>
            <a:r>
              <a:rPr lang="en-US" sz="1600" dirty="0" smtClean="0"/>
              <a:t>Shoring Required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23652"/>
            <a:ext cx="3323807" cy="35089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05000" y="3124200"/>
            <a:ext cx="1752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86200" y="3429000"/>
            <a:ext cx="0" cy="175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2895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24’-0”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2442" y="4166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20’-0”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22" y="4316971"/>
            <a:ext cx="2159968" cy="157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17" y="914400"/>
            <a:ext cx="1930383" cy="14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Steel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452307" cy="3508977"/>
          </a:xfrm>
        </p:spPr>
        <p:txBody>
          <a:bodyPr/>
          <a:lstStyle/>
          <a:p>
            <a:r>
              <a:rPr lang="en-US" sz="2000" dirty="0" smtClean="0"/>
              <a:t>Depth</a:t>
            </a:r>
          </a:p>
          <a:p>
            <a:pPr lvl="1"/>
            <a:r>
              <a:rPr lang="en-US" sz="1800" dirty="0" smtClean="0"/>
              <a:t>Increase from 7.25” to 21”</a:t>
            </a:r>
          </a:p>
          <a:p>
            <a:r>
              <a:rPr lang="en-US" sz="2000" dirty="0" smtClean="0"/>
              <a:t>Fire</a:t>
            </a:r>
          </a:p>
          <a:p>
            <a:pPr lvl="1"/>
            <a:r>
              <a:rPr lang="en-US" sz="1800" dirty="0" smtClean="0"/>
              <a:t>Meets 2 </a:t>
            </a:r>
            <a:r>
              <a:rPr lang="en-US" sz="1800" dirty="0" err="1" smtClean="0"/>
              <a:t>hr</a:t>
            </a:r>
            <a:r>
              <a:rPr lang="en-US" sz="1800" dirty="0" smtClean="0"/>
              <a:t> requirement with 3.5” topping</a:t>
            </a:r>
          </a:p>
          <a:p>
            <a:pPr lvl="1"/>
            <a:r>
              <a:rPr lang="en-US" sz="1800" dirty="0" smtClean="0"/>
              <a:t>Fire-proofing needed on beams and deck</a:t>
            </a:r>
          </a:p>
          <a:p>
            <a:r>
              <a:rPr lang="en-US" sz="2000" dirty="0"/>
              <a:t>Weight = </a:t>
            </a:r>
            <a:r>
              <a:rPr lang="en-US" sz="2000" dirty="0" smtClean="0"/>
              <a:t>75 </a:t>
            </a:r>
            <a:r>
              <a:rPr lang="en-US" sz="2000" dirty="0" err="1"/>
              <a:t>psf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2323652"/>
            <a:ext cx="3429000" cy="3619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Cost </a:t>
            </a:r>
          </a:p>
          <a:p>
            <a:pPr lvl="1"/>
            <a:r>
              <a:rPr lang="en-US" sz="1900" dirty="0" smtClean="0"/>
              <a:t>$18.48/SF</a:t>
            </a:r>
          </a:p>
          <a:p>
            <a:pPr lvl="1"/>
            <a:r>
              <a:rPr lang="en-US" sz="1900" dirty="0" smtClean="0"/>
              <a:t>Cheapest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Lateral Options</a:t>
            </a:r>
          </a:p>
          <a:p>
            <a:pPr lvl="1"/>
            <a:r>
              <a:rPr lang="en-US" sz="1900" dirty="0" smtClean="0"/>
              <a:t>Concrete SW or Steel MF</a:t>
            </a:r>
            <a:endParaRPr lang="en-US" sz="1900" dirty="0"/>
          </a:p>
          <a:p>
            <a:endParaRPr lang="en-US" sz="2000" dirty="0" smtClean="0"/>
          </a:p>
          <a:p>
            <a:r>
              <a:rPr lang="en-US" sz="2200" dirty="0" smtClean="0"/>
              <a:t>Conclusion</a:t>
            </a:r>
          </a:p>
          <a:p>
            <a:pPr lvl="1"/>
            <a:r>
              <a:rPr lang="en-US" sz="1900" dirty="0" smtClean="0"/>
              <a:t>Very Deep</a:t>
            </a:r>
          </a:p>
          <a:p>
            <a:pPr lvl="1"/>
            <a:r>
              <a:rPr lang="en-US" sz="1900" dirty="0" smtClean="0"/>
              <a:t>Shoring</a:t>
            </a:r>
          </a:p>
          <a:p>
            <a:pPr lvl="1"/>
            <a:r>
              <a:rPr lang="en-US" sz="1900" dirty="0" smtClean="0"/>
              <a:t>Viable but not efficient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76800" y="4078140"/>
            <a:ext cx="3505200" cy="129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4440" y="2471990"/>
            <a:ext cx="3582436" cy="2905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Non-Composite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323652"/>
            <a:ext cx="3352800" cy="3508977"/>
          </a:xfrm>
        </p:spPr>
        <p:txBody>
          <a:bodyPr/>
          <a:lstStyle/>
          <a:p>
            <a:r>
              <a:rPr lang="en-US" dirty="0" smtClean="0"/>
              <a:t>Notes:</a:t>
            </a:r>
          </a:p>
          <a:p>
            <a:pPr lvl="1"/>
            <a:r>
              <a:rPr lang="en-US" sz="1800" dirty="0" smtClean="0"/>
              <a:t>Deck= 1.5C18 3.5” NW Concrete Topping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83" y="2667000"/>
            <a:ext cx="3268550" cy="24769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16216" y="2971800"/>
            <a:ext cx="1612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81400" y="3138100"/>
            <a:ext cx="0" cy="1586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49616" y="2743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24’-0”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82971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20’-0”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12" descr="https://encrypted-tbn1.gstatic.com/images?q=tbn:ANd9GcSXniwp6qSemiw-LyOKfvpi2RZBKK2INa4U8ST6361uBsUb9CR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b="22780"/>
          <a:stretch/>
        </p:blipFill>
        <p:spPr bwMode="auto">
          <a:xfrm>
            <a:off x="5029200" y="4197865"/>
            <a:ext cx="3168422" cy="10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Non-Composite Steel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452307" cy="3508977"/>
          </a:xfrm>
        </p:spPr>
        <p:txBody>
          <a:bodyPr/>
          <a:lstStyle/>
          <a:p>
            <a:r>
              <a:rPr lang="en-US" sz="2000" dirty="0" smtClean="0"/>
              <a:t>Depth</a:t>
            </a:r>
          </a:p>
          <a:p>
            <a:pPr lvl="1"/>
            <a:r>
              <a:rPr lang="en-US" sz="1800" dirty="0" smtClean="0"/>
              <a:t>Increase from 7.25” to 21.5”</a:t>
            </a:r>
          </a:p>
          <a:p>
            <a:r>
              <a:rPr lang="en-US" sz="2000" dirty="0" smtClean="0"/>
              <a:t>Fire</a:t>
            </a:r>
          </a:p>
          <a:p>
            <a:pPr lvl="1"/>
            <a:r>
              <a:rPr lang="en-US" sz="1800" dirty="0" smtClean="0"/>
              <a:t>Meets 2 </a:t>
            </a:r>
            <a:r>
              <a:rPr lang="en-US" sz="1800" dirty="0" err="1" smtClean="0"/>
              <a:t>hr</a:t>
            </a:r>
            <a:r>
              <a:rPr lang="en-US" sz="1800" dirty="0" smtClean="0"/>
              <a:t> requirement with 5” topping</a:t>
            </a:r>
          </a:p>
          <a:p>
            <a:pPr lvl="1"/>
            <a:r>
              <a:rPr lang="en-US" sz="1800" dirty="0" smtClean="0"/>
              <a:t>Fire-proofing needed on beams and deck</a:t>
            </a:r>
          </a:p>
          <a:p>
            <a:r>
              <a:rPr lang="en-US" sz="2000" dirty="0"/>
              <a:t>Weight = </a:t>
            </a:r>
            <a:r>
              <a:rPr lang="en-US" sz="2000" dirty="0" smtClean="0"/>
              <a:t>60 </a:t>
            </a:r>
            <a:r>
              <a:rPr lang="en-US" sz="2000" dirty="0" err="1"/>
              <a:t>psf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2323652"/>
            <a:ext cx="3299908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</a:t>
            </a:r>
          </a:p>
          <a:p>
            <a:pPr lvl="1"/>
            <a:r>
              <a:rPr lang="en-US" sz="1800" dirty="0" smtClean="0"/>
              <a:t>$27.60/SF</a:t>
            </a:r>
          </a:p>
          <a:p>
            <a:pPr lvl="1"/>
            <a:r>
              <a:rPr lang="en-US" sz="1800" dirty="0" smtClean="0"/>
              <a:t>Most expensive</a:t>
            </a:r>
          </a:p>
          <a:p>
            <a:r>
              <a:rPr lang="en-US" sz="2000" dirty="0" smtClean="0"/>
              <a:t>Lateral Options</a:t>
            </a:r>
          </a:p>
          <a:p>
            <a:pPr lvl="1"/>
            <a:r>
              <a:rPr lang="en-US" sz="1800" dirty="0" smtClean="0"/>
              <a:t>Concrete SW and MF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Conclusion</a:t>
            </a:r>
          </a:p>
          <a:p>
            <a:pPr lvl="1"/>
            <a:r>
              <a:rPr lang="en-US" sz="1800" dirty="0" smtClean="0"/>
              <a:t>Lightest</a:t>
            </a:r>
          </a:p>
          <a:p>
            <a:pPr lvl="1"/>
            <a:r>
              <a:rPr lang="en-US" sz="1800" dirty="0" smtClean="0"/>
              <a:t>Very Deep </a:t>
            </a:r>
          </a:p>
          <a:p>
            <a:pPr lvl="1"/>
            <a:r>
              <a:rPr lang="en-US" sz="1800" dirty="0" smtClean="0"/>
              <a:t>Viable Option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5298561"/>
            <a:ext cx="3071309" cy="106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https://encrypted-tbn1.gstatic.com/images?q=tbn:ANd9GcSXniwp6qSemiw-LyOKfvpi2RZBKK2INa4U8ST6361uBsUb9CR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b="22780"/>
          <a:stretch/>
        </p:blipFill>
        <p:spPr bwMode="auto">
          <a:xfrm>
            <a:off x="1409699" y="5385547"/>
            <a:ext cx="2690310" cy="8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Final Comparison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ck\AppData\Local\Microsoft\Windows\Temporary Internet Files\Content.IE5\7NCH3DX6\MC9004315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34630" y="2398271"/>
            <a:ext cx="3313355" cy="170216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/>
              <a:t>Thank You!</a:t>
            </a:r>
            <a:endParaRPr lang="en-US" sz="4000" b="1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34630" y="4133088"/>
            <a:ext cx="3300573" cy="15195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mtClean="0">
                <a:solidFill>
                  <a:schemeClr val="bg2">
                    <a:lumMod val="50000"/>
                  </a:schemeClr>
                </a:solidFill>
              </a:rPr>
              <a:t>Questions?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0"/>
            <a:ext cx="307298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326" y="2259065"/>
            <a:ext cx="3057148" cy="639762"/>
          </a:xfrm>
        </p:spPr>
        <p:txBody>
          <a:bodyPr/>
          <a:lstStyle/>
          <a:p>
            <a:pPr algn="ctr"/>
            <a:r>
              <a:rPr lang="en-US" b="0" dirty="0" smtClean="0"/>
              <a:t>Location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4813" y="2248179"/>
            <a:ext cx="3055717" cy="639762"/>
          </a:xfrm>
        </p:spPr>
        <p:txBody>
          <a:bodyPr/>
          <a:lstStyle/>
          <a:p>
            <a:pPr algn="ctr"/>
            <a:r>
              <a:rPr lang="en-US" b="0" dirty="0" smtClean="0"/>
              <a:t>Existing Site</a:t>
            </a:r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87941"/>
            <a:ext cx="3886200" cy="3265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91" y="2887941"/>
            <a:ext cx="3856962" cy="326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66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General Building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Owner: </a:t>
            </a:r>
            <a:r>
              <a:rPr lang="en-US" dirty="0" err="1" smtClean="0"/>
              <a:t>Foulger</a:t>
            </a:r>
            <a:r>
              <a:rPr lang="en-US" dirty="0" smtClean="0"/>
              <a:t>-Pratt Development, LLC</a:t>
            </a:r>
          </a:p>
          <a:p>
            <a:r>
              <a:rPr lang="en-US" dirty="0" smtClean="0"/>
              <a:t>Number of Stories: 17 stories, 161 ft.</a:t>
            </a:r>
          </a:p>
          <a:p>
            <a:r>
              <a:rPr lang="en-US" dirty="0" smtClean="0"/>
              <a:t>Size: 347,009 ft.²</a:t>
            </a:r>
          </a:p>
          <a:p>
            <a:r>
              <a:rPr lang="en-US" dirty="0" smtClean="0"/>
              <a:t>Cost: $51 Million</a:t>
            </a:r>
          </a:p>
          <a:p>
            <a:r>
              <a:rPr lang="en-US" dirty="0" smtClean="0"/>
              <a:t>Structural Engineer: </a:t>
            </a:r>
            <a:r>
              <a:rPr lang="en-US" dirty="0" err="1" smtClean="0"/>
              <a:t>Holbert</a:t>
            </a:r>
            <a:r>
              <a:rPr lang="en-US" dirty="0" smtClean="0"/>
              <a:t> Apple Associates</a:t>
            </a:r>
          </a:p>
          <a:p>
            <a:r>
              <a:rPr lang="en-US" dirty="0" smtClean="0"/>
              <a:t>Construction: Beginning in 2015</a:t>
            </a:r>
          </a:p>
          <a:p>
            <a:endParaRPr lang="en-US" dirty="0"/>
          </a:p>
          <a:p>
            <a:r>
              <a:rPr lang="en-US" dirty="0" smtClean="0"/>
              <a:t>Unique Features: Green Roof, Rooftop Pool</a:t>
            </a:r>
          </a:p>
        </p:txBody>
      </p:sp>
    </p:spTree>
    <p:extLst>
      <p:ext uri="{BB962C8B-B14F-4D97-AF65-F5344CB8AC3E}">
        <p14:creationId xmlns:p14="http://schemas.microsoft.com/office/powerpoint/2010/main" val="37187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Structural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96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Gravity System:</a:t>
            </a:r>
          </a:p>
          <a:p>
            <a:pPr lvl="1"/>
            <a:r>
              <a:rPr lang="en-US" sz="2000" dirty="0" smtClean="0"/>
              <a:t>Columns vary in concrete strength</a:t>
            </a:r>
          </a:p>
          <a:p>
            <a:pPr lvl="1"/>
            <a:r>
              <a:rPr lang="en-US" sz="2000" dirty="0" smtClean="0"/>
              <a:t>Mild-reinforced two way slab with drop panels</a:t>
            </a:r>
          </a:p>
          <a:p>
            <a:pPr lvl="1"/>
            <a:r>
              <a:rPr lang="en-US" sz="2000" dirty="0" smtClean="0"/>
              <a:t>Post-tensioned two way flat slab</a:t>
            </a:r>
          </a:p>
          <a:p>
            <a:pPr lvl="2"/>
            <a:r>
              <a:rPr lang="en-US" sz="1800" dirty="0" smtClean="0"/>
              <a:t>7.25” depth, banded and distributed tendons</a:t>
            </a:r>
          </a:p>
          <a:p>
            <a:r>
              <a:rPr lang="en-US" dirty="0" smtClean="0"/>
              <a:t>Lateral System:</a:t>
            </a:r>
          </a:p>
          <a:p>
            <a:pPr lvl="1"/>
            <a:r>
              <a:rPr lang="en-US" sz="2000" dirty="0" smtClean="0"/>
              <a:t>Concrete shear walls</a:t>
            </a:r>
          </a:p>
          <a:p>
            <a:pPr lvl="1"/>
            <a:r>
              <a:rPr lang="en-US" sz="2000" dirty="0" smtClean="0"/>
              <a:t>Concrete Moment frames</a:t>
            </a:r>
          </a:p>
          <a:p>
            <a:r>
              <a:rPr lang="en-US" dirty="0" smtClean="0"/>
              <a:t>Foundation:</a:t>
            </a:r>
          </a:p>
          <a:p>
            <a:pPr lvl="1"/>
            <a:r>
              <a:rPr lang="en-US" sz="2000" dirty="0" smtClean="0"/>
              <a:t>Spread Footings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4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5741" y="50660"/>
            <a:ext cx="5740121" cy="71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335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Typical Bay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685800" cy="7620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23652"/>
            <a:ext cx="3429001" cy="2067887"/>
          </a:xfrm>
        </p:spPr>
        <p:txBody>
          <a:bodyPr/>
          <a:lstStyle/>
          <a:p>
            <a:r>
              <a:rPr lang="en-US" dirty="0" smtClean="0"/>
              <a:t>7.25” post-tensioned slab</a:t>
            </a:r>
          </a:p>
          <a:p>
            <a:r>
              <a:rPr lang="en-US" dirty="0" smtClean="0"/>
              <a:t>Columns: 16” x 24”</a:t>
            </a:r>
          </a:p>
          <a:p>
            <a:r>
              <a:rPr lang="en-US" dirty="0" smtClean="0"/>
              <a:t>Banded and distributed tendons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191795" cy="28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24400" y="2667000"/>
            <a:ext cx="2895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924800" y="3048000"/>
            <a:ext cx="0" cy="236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234082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24’-0”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924800" y="4052985"/>
            <a:ext cx="772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20’-0”</a:t>
            </a:r>
            <a:endParaRPr lang="en-US" sz="16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53852"/>
            <a:ext cx="2743200" cy="16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Gravity Spot Checks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600" dirty="0" smtClean="0"/>
              <a:t>-Punching 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sz="1000" dirty="0" smtClean="0"/>
          </a:p>
          <a:p>
            <a:r>
              <a:rPr lang="en-US" dirty="0" smtClean="0"/>
              <a:t>Punching Shear - Int. Column C6</a:t>
            </a:r>
          </a:p>
          <a:p>
            <a:pPr lvl="1"/>
            <a:r>
              <a:rPr lang="el-GR" sz="2000" dirty="0" smtClean="0"/>
              <a:t>Φ</a:t>
            </a:r>
            <a:r>
              <a:rPr lang="en-US" sz="2000" dirty="0" smtClean="0"/>
              <a:t>Vc117.65k &gt; Vu=93.1k</a:t>
            </a:r>
          </a:p>
          <a:p>
            <a:pPr marL="365760" lvl="1" indent="0">
              <a:buNone/>
            </a:pPr>
            <a:endParaRPr lang="en-US" sz="1000" dirty="0" smtClean="0"/>
          </a:p>
          <a:p>
            <a:r>
              <a:rPr lang="en-US" dirty="0" smtClean="0"/>
              <a:t>Punching Shear – Ext. Column C1</a:t>
            </a:r>
            <a:endParaRPr lang="en-US" dirty="0"/>
          </a:p>
          <a:p>
            <a:pPr lvl="1"/>
            <a:r>
              <a:rPr lang="el-GR" sz="2000" dirty="0"/>
              <a:t>Φ</a:t>
            </a:r>
            <a:r>
              <a:rPr lang="en-US" sz="2000" dirty="0" smtClean="0"/>
              <a:t>Vc103.04k </a:t>
            </a:r>
            <a:r>
              <a:rPr lang="en-US" sz="2000" dirty="0"/>
              <a:t>&gt; </a:t>
            </a:r>
            <a:r>
              <a:rPr lang="en-US" sz="2000" dirty="0" smtClean="0"/>
              <a:t>Vu=55.2k</a:t>
            </a:r>
            <a:endParaRPr lang="en-US" sz="2000" dirty="0"/>
          </a:p>
          <a:p>
            <a:pPr lvl="1"/>
            <a:endParaRPr lang="en-US" dirty="0" smtClean="0"/>
          </a:p>
        </p:txBody>
      </p:sp>
      <p:sp>
        <p:nvSpPr>
          <p:cNvPr id="4" name="L-Shape 3"/>
          <p:cNvSpPr/>
          <p:nvPr/>
        </p:nvSpPr>
        <p:spPr>
          <a:xfrm rot="13400472" flipV="1">
            <a:off x="6671072" y="2601648"/>
            <a:ext cx="199612" cy="42279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13400472" flipV="1">
            <a:off x="6671072" y="3641313"/>
            <a:ext cx="199612" cy="42279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445253" y="2438400"/>
            <a:ext cx="2895600" cy="2855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Gravity Spot Checks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600" dirty="0" smtClean="0"/>
              <a:t>-One Way 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22’-0” Direction</a:t>
            </a:r>
          </a:p>
          <a:p>
            <a:pPr lvl="1"/>
            <a:r>
              <a:rPr lang="en-US" sz="1800" dirty="0" smtClean="0"/>
              <a:t>H=7.25”</a:t>
            </a:r>
            <a:endParaRPr lang="en-US" sz="1800" dirty="0" smtClean="0"/>
          </a:p>
          <a:p>
            <a:pPr lvl="1"/>
            <a:r>
              <a:rPr lang="en-US" sz="2000" dirty="0" err="1" smtClean="0"/>
              <a:t>ΦV</a:t>
            </a:r>
            <a:r>
              <a:rPr lang="en-US" sz="1600" dirty="0" err="1" smtClean="0"/>
              <a:t>c</a:t>
            </a:r>
            <a:r>
              <a:rPr lang="en-US" dirty="0"/>
              <a:t> </a:t>
            </a:r>
            <a:r>
              <a:rPr lang="en-US" sz="2000" dirty="0" smtClean="0"/>
              <a:t>= 152.3</a:t>
            </a:r>
            <a:r>
              <a:rPr lang="en-US" sz="1600" dirty="0" smtClean="0"/>
              <a:t>k</a:t>
            </a:r>
            <a:r>
              <a:rPr lang="en-US" dirty="0" smtClean="0"/>
              <a:t> </a:t>
            </a:r>
            <a:r>
              <a:rPr lang="en-US" sz="2000" dirty="0" smtClean="0"/>
              <a:t>&gt;</a:t>
            </a:r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1600" dirty="0" smtClean="0"/>
              <a:t>u</a:t>
            </a:r>
            <a:r>
              <a:rPr lang="en-US" sz="2400" dirty="0" smtClean="0"/>
              <a:t> </a:t>
            </a:r>
            <a:r>
              <a:rPr lang="en-US" sz="2000" dirty="0" smtClean="0"/>
              <a:t>= 78.5</a:t>
            </a:r>
            <a:r>
              <a:rPr lang="en-US" sz="1600" dirty="0" smtClean="0"/>
              <a:t>k</a:t>
            </a:r>
            <a:endParaRPr lang="en-US" sz="1200" dirty="0"/>
          </a:p>
          <a:p>
            <a:endParaRPr lang="en-US" dirty="0" smtClean="0"/>
          </a:p>
          <a:p>
            <a:r>
              <a:rPr lang="en-US" dirty="0" smtClean="0"/>
              <a:t>20</a:t>
            </a:r>
            <a:r>
              <a:rPr lang="en-US" dirty="0" smtClean="0"/>
              <a:t>’-2” Direction</a:t>
            </a:r>
          </a:p>
          <a:p>
            <a:pPr lvl="1"/>
            <a:r>
              <a:rPr lang="en-US" sz="1800" dirty="0" smtClean="0"/>
              <a:t>H=7.25”</a:t>
            </a:r>
          </a:p>
          <a:p>
            <a:pPr lvl="1"/>
            <a:r>
              <a:rPr lang="en-US" sz="2000" dirty="0" err="1"/>
              <a:t>ΦV</a:t>
            </a:r>
            <a:r>
              <a:rPr lang="en-US" sz="1600" dirty="0" err="1"/>
              <a:t>c</a:t>
            </a:r>
            <a:r>
              <a:rPr lang="en-US" dirty="0"/>
              <a:t> </a:t>
            </a:r>
            <a:r>
              <a:rPr lang="en-US" sz="2000" dirty="0" smtClean="0"/>
              <a:t>= 139.5</a:t>
            </a:r>
            <a:r>
              <a:rPr lang="en-US" sz="16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sz="2000" dirty="0"/>
              <a:t>V</a:t>
            </a:r>
            <a:r>
              <a:rPr lang="en-US" sz="1600" dirty="0"/>
              <a:t>u</a:t>
            </a:r>
            <a:r>
              <a:rPr lang="en-US" sz="2400" dirty="0"/>
              <a:t> </a:t>
            </a:r>
            <a:r>
              <a:rPr lang="en-US" sz="2000" dirty="0" smtClean="0"/>
              <a:t>= 79.8</a:t>
            </a:r>
            <a:r>
              <a:rPr lang="en-US" sz="1600" dirty="0" smtClean="0"/>
              <a:t>k</a:t>
            </a:r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4" name="L-Shape 3"/>
          <p:cNvSpPr/>
          <p:nvPr/>
        </p:nvSpPr>
        <p:spPr>
          <a:xfrm rot="13400472" flipV="1">
            <a:off x="5057514" y="3014351"/>
            <a:ext cx="199612" cy="42279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L-Shape 5"/>
          <p:cNvSpPr/>
          <p:nvPr/>
        </p:nvSpPr>
        <p:spPr>
          <a:xfrm rot="13400472" flipV="1">
            <a:off x="5029487" y="4711674"/>
            <a:ext cx="199612" cy="42279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17" y="2604632"/>
            <a:ext cx="2540687" cy="25406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671519" y="3117847"/>
            <a:ext cx="0" cy="1355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03569" y="2971800"/>
            <a:ext cx="10741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99049" y="3101290"/>
            <a:ext cx="1074188" cy="13716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6645" y="3836875"/>
            <a:ext cx="152400" cy="76200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31802" y="3424819"/>
            <a:ext cx="53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C6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5928" y="3636076"/>
            <a:ext cx="77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22’-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2780" y="2726504"/>
            <a:ext cx="63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20’-2”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67200" y="4003828"/>
            <a:ext cx="4038600" cy="216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Gravity Spot Checks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600" dirty="0" smtClean="0"/>
              <a:t>-Moment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61965"/>
          </a:xfrm>
        </p:spPr>
        <p:txBody>
          <a:bodyPr>
            <a:normAutofit/>
          </a:bodyPr>
          <a:lstStyle/>
          <a:p>
            <a:r>
              <a:rPr lang="en-US" dirty="0" smtClean="0"/>
              <a:t>Deflection </a:t>
            </a:r>
            <a:r>
              <a:rPr lang="en-US" dirty="0"/>
              <a:t>Control</a:t>
            </a:r>
          </a:p>
          <a:p>
            <a:pPr lvl="1"/>
            <a:r>
              <a:rPr lang="en-US" sz="2000" dirty="0"/>
              <a:t>0.317” &lt; 0.8”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Load balancing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00" y="4156817"/>
            <a:ext cx="370522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46" y="2439840"/>
            <a:ext cx="295275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049565"/>
            <a:ext cx="2274349" cy="1204067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4953000" y="2470137"/>
            <a:ext cx="1447800" cy="1073457"/>
          </a:xfrm>
          <a:prstGeom prst="frame">
            <a:avLst>
              <a:gd name="adj1" fmla="val 540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043490" y="3974569"/>
            <a:ext cx="2461710" cy="1359431"/>
          </a:xfrm>
          <a:prstGeom prst="frame">
            <a:avLst>
              <a:gd name="adj1" fmla="val 540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43490" y="2514600"/>
            <a:ext cx="3909510" cy="14599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16860" y="3543594"/>
            <a:ext cx="2835361" cy="17618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16861" y="2470137"/>
            <a:ext cx="2883939" cy="14922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1520</TotalTime>
  <Words>451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2</vt:lpstr>
      <vt:lpstr>Austin</vt:lpstr>
      <vt:lpstr>8621 Georgia Avenue Silver Spring, MD</vt:lpstr>
      <vt:lpstr>Site Conditions</vt:lpstr>
      <vt:lpstr>General Building Information</vt:lpstr>
      <vt:lpstr>Existing Structural System</vt:lpstr>
      <vt:lpstr>PowerPoint Presentation</vt:lpstr>
      <vt:lpstr>Typical Bay</vt:lpstr>
      <vt:lpstr>Gravity Spot Checks  -Punching Shear</vt:lpstr>
      <vt:lpstr>Gravity Spot Checks   -One Way Shear</vt:lpstr>
      <vt:lpstr>Gravity Spot Checks  -Moment Capacity</vt:lpstr>
      <vt:lpstr>Design Alternates</vt:lpstr>
      <vt:lpstr>Two Way Flat Plate Slab</vt:lpstr>
      <vt:lpstr>Two Way Flat Plate Slab</vt:lpstr>
      <vt:lpstr>Composite Steel </vt:lpstr>
      <vt:lpstr>Composite Steel </vt:lpstr>
      <vt:lpstr>Non-Composite Steel</vt:lpstr>
      <vt:lpstr>Non-Composite Steel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8621 Georgia Avenue Silver Spring, MD</dc:title>
  <dc:creator>Nick</dc:creator>
  <cp:lastModifiedBy>Nicholas J Dastalfo</cp:lastModifiedBy>
  <cp:revision>26</cp:revision>
  <dcterms:created xsi:type="dcterms:W3CDTF">2014-10-18T17:44:39Z</dcterms:created>
  <dcterms:modified xsi:type="dcterms:W3CDTF">2014-10-19T19:42:38Z</dcterms:modified>
</cp:coreProperties>
</file>